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7" r:id="rId6"/>
    <p:sldId id="259" r:id="rId7"/>
    <p:sldId id="268" r:id="rId8"/>
    <p:sldId id="269" r:id="rId9"/>
    <p:sldId id="270" r:id="rId10"/>
    <p:sldId id="271" r:id="rId11"/>
    <p:sldId id="260" r:id="rId12"/>
    <p:sldId id="272" r:id="rId13"/>
    <p:sldId id="261" r:id="rId14"/>
    <p:sldId id="273" r:id="rId15"/>
    <p:sldId id="262" r:id="rId16"/>
    <p:sldId id="274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Arial" panose="020B0604020202020204" pitchFamily="34" charset="0"/>
      <p:regular r:id="rId21"/>
    </p:embeddedFont>
    <p:embeddedFont>
      <p:font typeface="Arial Bold" panose="020B0704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E69"/>
    <a:srgbClr val="F8D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svg"/><Relationship Id="rId7" Type="http://schemas.openxmlformats.org/officeDocument/2006/relationships/image" Target="../media/image3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6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93406" y="4462691"/>
            <a:ext cx="11123463" cy="111234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084375"/>
            <a:ext cx="8115300" cy="7173925"/>
          </a:xfrm>
          <a:custGeom>
            <a:avLst/>
            <a:gdLst/>
            <a:ahLst/>
            <a:cxnLst/>
            <a:rect l="l" t="t" r="r" b="b"/>
            <a:pathLst>
              <a:path w="8115300" h="7173925">
                <a:moveTo>
                  <a:pt x="0" y="0"/>
                </a:moveTo>
                <a:lnTo>
                  <a:pt x="8115300" y="0"/>
                </a:lnTo>
                <a:lnTo>
                  <a:pt x="8115300" y="7173925"/>
                </a:lnTo>
                <a:lnTo>
                  <a:pt x="0" y="71739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7795009" y="1028700"/>
            <a:ext cx="1848364" cy="184836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643372" y="3436628"/>
            <a:ext cx="6550600" cy="2714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Capstone Project: Car Price Prediction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43372" y="6431383"/>
            <a:ext cx="5094426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/>
              <a:t>Modeling, Evaluation &amp; Business Insight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43372" y="8795552"/>
            <a:ext cx="3005828" cy="264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Ridha</a:t>
            </a:r>
            <a:r>
              <a:rPr lang="en-US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Shahnabiel</a:t>
            </a:r>
            <a:r>
              <a:rPr lang="en-US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Hayat</a:t>
            </a:r>
            <a:endParaRPr lang="en-US" sz="1800" dirty="0">
              <a:solidFill>
                <a:srgbClr val="0310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38776" y="6188742"/>
            <a:ext cx="1242226" cy="1242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8211" y="2682431"/>
            <a:ext cx="2245189" cy="2245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867613" y="501036"/>
            <a:ext cx="6550600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662" y="7961189"/>
            <a:ext cx="6884696" cy="68846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3400" y="-4866186"/>
            <a:ext cx="6884696" cy="688469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531C941-6B4B-46EB-A65C-3CE3CCD628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530510"/>
            <a:ext cx="8129066" cy="696627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6524FC-DA6C-4802-A9BD-3205DB6F7E19}"/>
              </a:ext>
            </a:extLst>
          </p:cNvPr>
          <p:cNvSpPr txBox="1"/>
          <p:nvPr/>
        </p:nvSpPr>
        <p:spPr>
          <a:xfrm>
            <a:off x="9368252" y="3267799"/>
            <a:ext cx="8722826" cy="483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Kesimpulan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Korelasi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linear yang sangat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kuat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korelasi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lemah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domain knowledge: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**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kilometer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**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Mesin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walaupun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)**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Heatmap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berguna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multikolinearitas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pada model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prediktif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Menentukan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berpotensi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989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1641" y="1617102"/>
            <a:ext cx="7052797" cy="70527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992339"/>
            <a:ext cx="1265961" cy="12659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2684006"/>
            <a:ext cx="8178678" cy="4918989"/>
          </a:xfrm>
          <a:custGeom>
            <a:avLst/>
            <a:gdLst/>
            <a:ahLst/>
            <a:cxnLst/>
            <a:rect l="l" t="t" r="r" b="b"/>
            <a:pathLst>
              <a:path w="8178678" h="4918989">
                <a:moveTo>
                  <a:pt x="0" y="0"/>
                </a:moveTo>
                <a:lnTo>
                  <a:pt x="8178678" y="0"/>
                </a:lnTo>
                <a:lnTo>
                  <a:pt x="8178678" y="4918988"/>
                </a:lnTo>
                <a:lnTo>
                  <a:pt x="0" y="49189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TextBox 22"/>
          <p:cNvSpPr txBox="1"/>
          <p:nvPr/>
        </p:nvSpPr>
        <p:spPr>
          <a:xfrm>
            <a:off x="10708700" y="2569706"/>
            <a:ext cx="6550600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Pre-Processing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8700" y="6498541"/>
            <a:ext cx="6472632" cy="179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Outlier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dihapus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IQR.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Encoding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variabel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kategorikal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(One-hot).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numerik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StandardScaler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Split: Train 80%, Test 20%.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91641" y="1617102"/>
            <a:ext cx="7052797" cy="705279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992339"/>
            <a:ext cx="1265961" cy="12659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427752" y="275351"/>
            <a:ext cx="8602193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Pre-Processing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1E1C4-A376-42AB-9D47-C71C6543C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84" y="2601607"/>
            <a:ext cx="5020376" cy="19338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62F7C4-68E4-4CC1-8C27-B6FECF032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4728156"/>
            <a:ext cx="9951022" cy="50556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B140FA3-7AF7-4BDF-BE08-715327F4E422}"/>
              </a:ext>
            </a:extLst>
          </p:cNvPr>
          <p:cNvSpPr txBox="1"/>
          <p:nvPr/>
        </p:nvSpPr>
        <p:spPr>
          <a:xfrm>
            <a:off x="6026829" y="2374768"/>
            <a:ext cx="7841571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`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cap_outliers_percentile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()`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bawah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kuantil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0.5% dan 99.5%.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	- Nilai yang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berada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luar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dipotong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(capped)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batas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08B2F6-CCB5-4DC6-83DB-39635CE35FB5}"/>
              </a:ext>
            </a:extLst>
          </p:cNvPr>
          <p:cNvSpPr txBox="1"/>
          <p:nvPr/>
        </p:nvSpPr>
        <p:spPr>
          <a:xfrm>
            <a:off x="10621710" y="4728156"/>
            <a:ext cx="736149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Visualisasi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Setelah Capping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 Year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Sebagian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diproduksi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2010–2020.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agak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positively skewed (miring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kanan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namun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stabil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ditemukan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outlier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ekstrem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setelah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pemotongan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kuantil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 Mileage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sangat positively skewed.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Banyak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mobil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jarak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tempuh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(di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bawah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200.000 km).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- Setelah capping, outlier &gt;1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juta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km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berhasil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dikurangi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5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36522" y="5640331"/>
            <a:ext cx="7331987" cy="3617970"/>
            <a:chOff x="0" y="0"/>
            <a:chExt cx="1735745" cy="7744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35745" cy="774481"/>
            </a:xfrm>
            <a:custGeom>
              <a:avLst/>
              <a:gdLst/>
              <a:ahLst/>
              <a:cxnLst/>
              <a:rect l="l" t="t" r="r" b="b"/>
              <a:pathLst>
                <a:path w="1735745" h="774481">
                  <a:moveTo>
                    <a:pt x="72833" y="0"/>
                  </a:moveTo>
                  <a:lnTo>
                    <a:pt x="1662912" y="0"/>
                  </a:lnTo>
                  <a:cubicBezTo>
                    <a:pt x="1703137" y="0"/>
                    <a:pt x="1735745" y="32608"/>
                    <a:pt x="1735745" y="72833"/>
                  </a:cubicBezTo>
                  <a:lnTo>
                    <a:pt x="1735745" y="701648"/>
                  </a:lnTo>
                  <a:cubicBezTo>
                    <a:pt x="1735745" y="720965"/>
                    <a:pt x="1728072" y="739490"/>
                    <a:pt x="1714413" y="753149"/>
                  </a:cubicBezTo>
                  <a:cubicBezTo>
                    <a:pt x="1700754" y="766808"/>
                    <a:pt x="1682229" y="774481"/>
                    <a:pt x="1662912" y="774481"/>
                  </a:cubicBezTo>
                  <a:lnTo>
                    <a:pt x="72833" y="774481"/>
                  </a:lnTo>
                  <a:cubicBezTo>
                    <a:pt x="32608" y="774481"/>
                    <a:pt x="0" y="741873"/>
                    <a:pt x="0" y="701648"/>
                  </a:cubicBezTo>
                  <a:lnTo>
                    <a:pt x="0" y="72833"/>
                  </a:lnTo>
                  <a:cubicBezTo>
                    <a:pt x="0" y="53516"/>
                    <a:pt x="7673" y="34991"/>
                    <a:pt x="21332" y="21332"/>
                  </a:cubicBezTo>
                  <a:cubicBezTo>
                    <a:pt x="34991" y="7673"/>
                    <a:pt x="53516" y="0"/>
                    <a:pt x="72833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35745" cy="812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312636" y="1649815"/>
            <a:ext cx="7331987" cy="6172200"/>
          </a:xfrm>
          <a:custGeom>
            <a:avLst/>
            <a:gdLst/>
            <a:ahLst/>
            <a:cxnLst/>
            <a:rect l="l" t="t" r="r" b="b"/>
            <a:pathLst>
              <a:path w="7331987" h="6172200">
                <a:moveTo>
                  <a:pt x="0" y="0"/>
                </a:moveTo>
                <a:lnTo>
                  <a:pt x="7331987" y="0"/>
                </a:lnTo>
                <a:lnTo>
                  <a:pt x="7331987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028700" y="2837969"/>
            <a:ext cx="457962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Modeling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06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191413" y="1028700"/>
            <a:ext cx="1506962" cy="15069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1" name="Rectangle 1">
            <a:extLst>
              <a:ext uri="{FF2B5EF4-FFF2-40B4-BE49-F238E27FC236}">
                <a16:creationId xmlns:a16="http://schemas.microsoft.com/office/drawing/2014/main" id="{58CCFF04-7CF5-438B-B062-70720E324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225" y="5759385"/>
            <a:ext cx="6383441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ElasticNet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Random Forest Regressor,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Regressor.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dilakukan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RMSE (Root Mean Squared Error).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Hyperparameter tuning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dilakukan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semua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meningkatkan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menunjukkan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proses tuning.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36840" y="1503300"/>
            <a:ext cx="4579621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Modeling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06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191413" y="1028700"/>
            <a:ext cx="1506962" cy="15069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06EDBF9-36D2-4B50-93DF-D17C98EB1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1603" y="3161785"/>
            <a:ext cx="13406582" cy="5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81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1212338" y="-3562766"/>
            <a:ext cx="11084446" cy="110844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857411" y="1057696"/>
            <a:ext cx="7172535" cy="8287593"/>
          </a:xfrm>
          <a:custGeom>
            <a:avLst/>
            <a:gdLst/>
            <a:ahLst/>
            <a:cxnLst/>
            <a:rect l="l" t="t" r="r" b="b"/>
            <a:pathLst>
              <a:path w="7172535" h="8287593">
                <a:moveTo>
                  <a:pt x="0" y="0"/>
                </a:moveTo>
                <a:lnTo>
                  <a:pt x="7172535" y="0"/>
                </a:lnTo>
                <a:lnTo>
                  <a:pt x="7172535" y="8287593"/>
                </a:lnTo>
                <a:lnTo>
                  <a:pt x="0" y="8287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1403327" y="7789612"/>
            <a:ext cx="1040351" cy="10403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788130" y="2223423"/>
            <a:ext cx="6788360" cy="2990352"/>
            <a:chOff x="0" y="0"/>
            <a:chExt cx="1787881" cy="5536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87881" cy="553625"/>
            </a:xfrm>
            <a:custGeom>
              <a:avLst/>
              <a:gdLst/>
              <a:ahLst/>
              <a:cxnLst/>
              <a:rect l="l" t="t" r="r" b="b"/>
              <a:pathLst>
                <a:path w="1787881" h="553625">
                  <a:moveTo>
                    <a:pt x="70709" y="0"/>
                  </a:moveTo>
                  <a:lnTo>
                    <a:pt x="1717172" y="0"/>
                  </a:lnTo>
                  <a:cubicBezTo>
                    <a:pt x="1735925" y="0"/>
                    <a:pt x="1753910" y="7450"/>
                    <a:pt x="1767171" y="20710"/>
                  </a:cubicBezTo>
                  <a:cubicBezTo>
                    <a:pt x="1780431" y="33971"/>
                    <a:pt x="1787881" y="51956"/>
                    <a:pt x="1787881" y="70709"/>
                  </a:cubicBezTo>
                  <a:lnTo>
                    <a:pt x="1787881" y="482915"/>
                  </a:lnTo>
                  <a:cubicBezTo>
                    <a:pt x="1787881" y="521967"/>
                    <a:pt x="1756223" y="553625"/>
                    <a:pt x="1717172" y="553625"/>
                  </a:cubicBezTo>
                  <a:lnTo>
                    <a:pt x="70709" y="553625"/>
                  </a:lnTo>
                  <a:cubicBezTo>
                    <a:pt x="31658" y="553625"/>
                    <a:pt x="0" y="521967"/>
                    <a:pt x="0" y="482915"/>
                  </a:cubicBezTo>
                  <a:lnTo>
                    <a:pt x="0" y="70709"/>
                  </a:lnTo>
                  <a:cubicBezTo>
                    <a:pt x="0" y="31658"/>
                    <a:pt x="31658" y="0"/>
                    <a:pt x="70709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787881" cy="591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954555" y="847631"/>
            <a:ext cx="65506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07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B1181B84-8511-4618-A25F-C9344C0D9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357503"/>
            <a:ext cx="6788360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RMSE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terendah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dibanding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lain.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cukup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tidak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overfitting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tuning.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Fitur paling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berpengaruh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Year, Mileage, Engine Size, Brand.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cocok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kebutuhan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prediksi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luas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bekas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26" name="Group 17">
            <a:extLst>
              <a:ext uri="{FF2B5EF4-FFF2-40B4-BE49-F238E27FC236}">
                <a16:creationId xmlns:a16="http://schemas.microsoft.com/office/drawing/2014/main" id="{35C6F631-0D21-4824-BA1B-CA6C48812022}"/>
              </a:ext>
            </a:extLst>
          </p:cNvPr>
          <p:cNvGrpSpPr/>
          <p:nvPr/>
        </p:nvGrpSpPr>
        <p:grpSpPr>
          <a:xfrm>
            <a:off x="788130" y="5347855"/>
            <a:ext cx="6788360" cy="4483364"/>
            <a:chOff x="0" y="0"/>
            <a:chExt cx="1787881" cy="553625"/>
          </a:xfrm>
        </p:grpSpPr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5042216-1B02-4C7E-A1E3-29CF6CC49D79}"/>
                </a:ext>
              </a:extLst>
            </p:cNvPr>
            <p:cNvSpPr/>
            <p:nvPr/>
          </p:nvSpPr>
          <p:spPr>
            <a:xfrm>
              <a:off x="0" y="0"/>
              <a:ext cx="1787881" cy="553625"/>
            </a:xfrm>
            <a:custGeom>
              <a:avLst/>
              <a:gdLst/>
              <a:ahLst/>
              <a:cxnLst/>
              <a:rect l="l" t="t" r="r" b="b"/>
              <a:pathLst>
                <a:path w="1787881" h="553625">
                  <a:moveTo>
                    <a:pt x="70709" y="0"/>
                  </a:moveTo>
                  <a:lnTo>
                    <a:pt x="1717172" y="0"/>
                  </a:lnTo>
                  <a:cubicBezTo>
                    <a:pt x="1735925" y="0"/>
                    <a:pt x="1753910" y="7450"/>
                    <a:pt x="1767171" y="20710"/>
                  </a:cubicBezTo>
                  <a:cubicBezTo>
                    <a:pt x="1780431" y="33971"/>
                    <a:pt x="1787881" y="51956"/>
                    <a:pt x="1787881" y="70709"/>
                  </a:cubicBezTo>
                  <a:lnTo>
                    <a:pt x="1787881" y="482915"/>
                  </a:lnTo>
                  <a:cubicBezTo>
                    <a:pt x="1787881" y="521967"/>
                    <a:pt x="1756223" y="553625"/>
                    <a:pt x="1717172" y="553625"/>
                  </a:cubicBezTo>
                  <a:lnTo>
                    <a:pt x="70709" y="553625"/>
                  </a:lnTo>
                  <a:cubicBezTo>
                    <a:pt x="31658" y="553625"/>
                    <a:pt x="0" y="521967"/>
                    <a:pt x="0" y="482915"/>
                  </a:cubicBezTo>
                  <a:lnTo>
                    <a:pt x="0" y="70709"/>
                  </a:lnTo>
                  <a:cubicBezTo>
                    <a:pt x="0" y="31658"/>
                    <a:pt x="31658" y="0"/>
                    <a:pt x="70709" y="0"/>
                  </a:cubicBezTo>
                  <a:close/>
                </a:path>
              </a:pathLst>
            </a:custGeom>
            <a:solidFill>
              <a:srgbClr val="FBFBFF"/>
            </a:solidFill>
          </p:spPr>
        </p:sp>
        <p:sp>
          <p:nvSpPr>
            <p:cNvPr id="28" name="TextBox 19">
              <a:extLst>
                <a:ext uri="{FF2B5EF4-FFF2-40B4-BE49-F238E27FC236}">
                  <a16:creationId xmlns:a16="http://schemas.microsoft.com/office/drawing/2014/main" id="{F1BA3536-D612-4DF0-97B6-770310ACCE92}"/>
                </a:ext>
              </a:extLst>
            </p:cNvPr>
            <p:cNvSpPr txBox="1"/>
            <p:nvPr/>
          </p:nvSpPr>
          <p:spPr>
            <a:xfrm>
              <a:off x="0" y="-38100"/>
              <a:ext cx="1787881" cy="591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30" name="Rectangle 2">
            <a:extLst>
              <a:ext uri="{FF2B5EF4-FFF2-40B4-BE49-F238E27FC236}">
                <a16:creationId xmlns:a16="http://schemas.microsoft.com/office/drawing/2014/main" id="{E04C805A-7F46-44C0-98CC-3C316DC05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842947"/>
            <a:ext cx="6586704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Setelah proses hyperparameter tuning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RMSE (Root Mean Squared Error)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metrik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model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menunjukkan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terbaik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Hasil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menunjukkan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mampu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menghasilkan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prediksi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cukup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akurat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error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kecil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dibandingkan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range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dataset.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2745777" y="-3930816"/>
            <a:ext cx="11084446" cy="110844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11200" y="7899281"/>
            <a:ext cx="1040351" cy="104035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594237" y="879428"/>
            <a:ext cx="6550600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Evaluation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07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1B6D4DF-CB71-4290-8B5C-B3A665998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231365"/>
            <a:ext cx="9125596" cy="6529504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667A7A43-135B-4FB4-BC04-D07A4095AF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20632" y="2561269"/>
            <a:ext cx="8077200" cy="5713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Options_Encoded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Fitur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pengaruh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terbesar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Mewakili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kelengkapan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kendaraan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hiburan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kenyamanan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keselamatan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Year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Semakin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tahun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produksinya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semakin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nilai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kendaraan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Make_Encoded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Merek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kendaraan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Beberapa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brand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reputasi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permintaan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Engine_Size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Ukuran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mesin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umumnya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memberikan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tinggi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mahal.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Type_Encoded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Jenis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kendaraan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(SUV, Sedan,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.) juga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memengaruhi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harga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45CED8-A8C9-48D4-9F24-2AF67FC56123}"/>
              </a:ext>
            </a:extLst>
          </p:cNvPr>
          <p:cNvSpPr txBox="1"/>
          <p:nvPr/>
        </p:nvSpPr>
        <p:spPr>
          <a:xfrm>
            <a:off x="1004119" y="8804755"/>
            <a:ext cx="11916696" cy="958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importance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menegaskan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bahwa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atribut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seperti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`Options`, `Year`, dan `Make`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memiliki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pengaruh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paling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signifikan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terhadap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harga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048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370319" y="-3430204"/>
            <a:ext cx="6860409" cy="686040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43472" y="3298210"/>
            <a:ext cx="8257051" cy="5960090"/>
          </a:xfrm>
          <a:custGeom>
            <a:avLst/>
            <a:gdLst/>
            <a:ahLst/>
            <a:cxnLst/>
            <a:rect l="l" t="t" r="r" b="b"/>
            <a:pathLst>
              <a:path w="8257051" h="5960090">
                <a:moveTo>
                  <a:pt x="0" y="0"/>
                </a:moveTo>
                <a:lnTo>
                  <a:pt x="8257051" y="0"/>
                </a:lnTo>
                <a:lnTo>
                  <a:pt x="8257051" y="5960090"/>
                </a:lnTo>
                <a:lnTo>
                  <a:pt x="0" y="596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5264769" y="3509361"/>
            <a:ext cx="1106516" cy="11065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70739" y="2351025"/>
            <a:ext cx="6365843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Recommendation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41816" y="4012872"/>
            <a:ext cx="6365843" cy="5765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4310" lvl="1" algn="just">
              <a:lnSpc>
                <a:spcPct val="150000"/>
              </a:lnSpc>
            </a:pP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Proyek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machine learning,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khususnya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XGBoost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efektif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94310" lvl="1" algn="just">
              <a:lnSpc>
                <a:spcPct val="150000"/>
              </a:lnSpc>
            </a:pPr>
            <a:endParaRPr lang="en-US" sz="1800" dirty="0">
              <a:solidFill>
                <a:srgbClr val="031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4310" lvl="1" algn="just">
              <a:lnSpc>
                <a:spcPct val="150000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Membantu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penjual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dealer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menetapkan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mobil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bekas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kompetitif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realistis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94310" lvl="1" algn="just">
              <a:lnSpc>
                <a:spcPct val="150000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Memberikan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estimasi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adil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bagi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pembeli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kendaraan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94310" lvl="1" algn="just">
              <a:lnSpc>
                <a:spcPct val="150000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Mengidentifikasi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kendaraan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paling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memengaruhi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pasar.</a:t>
            </a:r>
          </a:p>
          <a:p>
            <a:pPr marL="194310" lvl="1" algn="just">
              <a:lnSpc>
                <a:spcPct val="150000"/>
              </a:lnSpc>
            </a:pPr>
            <a:endParaRPr lang="en-US" sz="1800" dirty="0">
              <a:solidFill>
                <a:srgbClr val="031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4310" lvl="1" algn="just">
              <a:lnSpc>
                <a:spcPct val="150000"/>
              </a:lnSpc>
            </a:pP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platform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jual-beli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mobil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dealer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membuat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keputusan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berbasis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data dan </a:t>
            </a: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kompetitif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di pasar.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192519" y="6031626"/>
            <a:ext cx="7902963" cy="790296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873339" y="4108495"/>
            <a:ext cx="6541322" cy="5149805"/>
          </a:xfrm>
          <a:custGeom>
            <a:avLst/>
            <a:gdLst/>
            <a:ahLst/>
            <a:cxnLst/>
            <a:rect l="l" t="t" r="r" b="b"/>
            <a:pathLst>
              <a:path w="6541322" h="5149805">
                <a:moveTo>
                  <a:pt x="0" y="0"/>
                </a:moveTo>
                <a:lnTo>
                  <a:pt x="6541322" y="0"/>
                </a:lnTo>
                <a:lnTo>
                  <a:pt x="6541322" y="5149805"/>
                </a:lnTo>
                <a:lnTo>
                  <a:pt x="0" y="51498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3935778" y="2751199"/>
            <a:ext cx="1746088" cy="1936186"/>
          </a:xfrm>
          <a:custGeom>
            <a:avLst/>
            <a:gdLst/>
            <a:ahLst/>
            <a:cxnLst/>
            <a:rect l="l" t="t" r="r" b="b"/>
            <a:pathLst>
              <a:path w="1746088" h="1936186">
                <a:moveTo>
                  <a:pt x="0" y="0"/>
                </a:moveTo>
                <a:lnTo>
                  <a:pt x="1746088" y="0"/>
                </a:lnTo>
                <a:lnTo>
                  <a:pt x="1746088" y="1936186"/>
                </a:lnTo>
                <a:lnTo>
                  <a:pt x="0" y="19361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2606134" y="2751199"/>
            <a:ext cx="1746088" cy="1936186"/>
          </a:xfrm>
          <a:custGeom>
            <a:avLst/>
            <a:gdLst/>
            <a:ahLst/>
            <a:cxnLst/>
            <a:rect l="l" t="t" r="r" b="b"/>
            <a:pathLst>
              <a:path w="1746088" h="1936186">
                <a:moveTo>
                  <a:pt x="1746088" y="0"/>
                </a:moveTo>
                <a:lnTo>
                  <a:pt x="0" y="0"/>
                </a:lnTo>
                <a:lnTo>
                  <a:pt x="0" y="1936186"/>
                </a:lnTo>
                <a:lnTo>
                  <a:pt x="1746088" y="1936186"/>
                </a:lnTo>
                <a:lnTo>
                  <a:pt x="17460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16332" y="1535515"/>
            <a:ext cx="6000244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484080"/>
            <a:ext cx="3682359" cy="327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Membantu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penjual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dealer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menetapkan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mobil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bekas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kompetitif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realistis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031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Mengidentifikasi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atribut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kendaraan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paling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memengaruhi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pasar.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5671" y="5484080"/>
            <a:ext cx="3499284" cy="1195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Memberikan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estimasi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adil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bagi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pembeli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kendaraan</a:t>
            </a:r>
            <a:r>
              <a:rPr lang="en-US" sz="18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144000" y="1028700"/>
            <a:ext cx="8229600" cy="82296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40789" y="6614754"/>
            <a:ext cx="217600" cy="217600"/>
          </a:xfrm>
          <a:custGeom>
            <a:avLst/>
            <a:gdLst/>
            <a:ahLst/>
            <a:cxnLst/>
            <a:rect l="l" t="t" r="r" b="b"/>
            <a:pathLst>
              <a:path w="217600" h="217600">
                <a:moveTo>
                  <a:pt x="0" y="0"/>
                </a:moveTo>
                <a:lnTo>
                  <a:pt x="217600" y="0"/>
                </a:lnTo>
                <a:lnTo>
                  <a:pt x="217600" y="217600"/>
                </a:lnTo>
                <a:lnTo>
                  <a:pt x="0" y="217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40789" y="7166980"/>
            <a:ext cx="217600" cy="217600"/>
          </a:xfrm>
          <a:custGeom>
            <a:avLst/>
            <a:gdLst/>
            <a:ahLst/>
            <a:cxnLst/>
            <a:rect l="l" t="t" r="r" b="b"/>
            <a:pathLst>
              <a:path w="217600" h="217600">
                <a:moveTo>
                  <a:pt x="0" y="0"/>
                </a:moveTo>
                <a:lnTo>
                  <a:pt x="217600" y="0"/>
                </a:lnTo>
                <a:lnTo>
                  <a:pt x="217600" y="217599"/>
                </a:lnTo>
                <a:lnTo>
                  <a:pt x="0" y="217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040789" y="7719205"/>
            <a:ext cx="217600" cy="217600"/>
          </a:xfrm>
          <a:custGeom>
            <a:avLst/>
            <a:gdLst/>
            <a:ahLst/>
            <a:cxnLst/>
            <a:rect l="l" t="t" r="r" b="b"/>
            <a:pathLst>
              <a:path w="217600" h="217600">
                <a:moveTo>
                  <a:pt x="0" y="0"/>
                </a:moveTo>
                <a:lnTo>
                  <a:pt x="217600" y="0"/>
                </a:lnTo>
                <a:lnTo>
                  <a:pt x="217600" y="217600"/>
                </a:lnTo>
                <a:lnTo>
                  <a:pt x="0" y="217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40789" y="8271431"/>
            <a:ext cx="217600" cy="217600"/>
          </a:xfrm>
          <a:custGeom>
            <a:avLst/>
            <a:gdLst/>
            <a:ahLst/>
            <a:cxnLst/>
            <a:rect l="l" t="t" r="r" b="b"/>
            <a:pathLst>
              <a:path w="217600" h="217600">
                <a:moveTo>
                  <a:pt x="0" y="0"/>
                </a:moveTo>
                <a:lnTo>
                  <a:pt x="217600" y="0"/>
                </a:lnTo>
                <a:lnTo>
                  <a:pt x="217600" y="217599"/>
                </a:lnTo>
                <a:lnTo>
                  <a:pt x="0" y="217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6839572" y="1028700"/>
            <a:ext cx="8717797" cy="8229600"/>
          </a:xfrm>
          <a:custGeom>
            <a:avLst/>
            <a:gdLst/>
            <a:ahLst/>
            <a:cxnLst/>
            <a:rect l="l" t="t" r="r" b="b"/>
            <a:pathLst>
              <a:path w="8717797" h="8229600">
                <a:moveTo>
                  <a:pt x="0" y="0"/>
                </a:moveTo>
                <a:lnTo>
                  <a:pt x="8717796" y="0"/>
                </a:lnTo>
                <a:lnTo>
                  <a:pt x="87177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28700" y="3467215"/>
            <a:ext cx="4691647" cy="281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10052" b="1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915" y="6367104"/>
            <a:ext cx="2982924" cy="212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2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+62 852-8978-1207</a:t>
            </a:r>
          </a:p>
          <a:p>
            <a:pPr algn="l">
              <a:lnSpc>
                <a:spcPts val="4302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ridhashayat@gmail.com </a:t>
            </a:r>
          </a:p>
          <a:p>
            <a:pPr algn="l">
              <a:lnSpc>
                <a:spcPts val="4302"/>
              </a:lnSpc>
            </a:pPr>
            <a:r>
              <a:rPr lang="en-US" sz="18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Binong</a:t>
            </a: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., Tangerang</a:t>
            </a:r>
          </a:p>
          <a:p>
            <a:pPr algn="l">
              <a:lnSpc>
                <a:spcPts val="4302"/>
              </a:lnSpc>
            </a:pPr>
            <a:r>
              <a:rPr lang="en-US" sz="18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@ridhahayat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66164" y="8675593"/>
            <a:ext cx="5241208" cy="582707"/>
            <a:chOff x="0" y="0"/>
            <a:chExt cx="365540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5401" cy="406400"/>
            </a:xfrm>
            <a:custGeom>
              <a:avLst/>
              <a:gdLst/>
              <a:ahLst/>
              <a:cxnLst/>
              <a:rect l="l" t="t" r="r" b="b"/>
              <a:pathLst>
                <a:path w="3655401" h="406400">
                  <a:moveTo>
                    <a:pt x="3452201" y="0"/>
                  </a:moveTo>
                  <a:cubicBezTo>
                    <a:pt x="3564425" y="0"/>
                    <a:pt x="3655401" y="90976"/>
                    <a:pt x="3655401" y="203200"/>
                  </a:cubicBezTo>
                  <a:cubicBezTo>
                    <a:pt x="3655401" y="315424"/>
                    <a:pt x="3564425" y="406400"/>
                    <a:pt x="34522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540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233941" y="1477515"/>
            <a:ext cx="7331970" cy="73319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09242" y="1028700"/>
            <a:ext cx="1564929" cy="15649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2065529"/>
            <a:ext cx="6625265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Daftar Isi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61989" y="3624827"/>
            <a:ext cx="4158686" cy="43635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Exploratory Data Analyst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1615991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466164" y="8675593"/>
            <a:ext cx="5241208" cy="582707"/>
            <a:chOff x="0" y="0"/>
            <a:chExt cx="3655401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655401" cy="406400"/>
            </a:xfrm>
            <a:custGeom>
              <a:avLst/>
              <a:gdLst/>
              <a:ahLst/>
              <a:cxnLst/>
              <a:rect l="l" t="t" r="r" b="b"/>
              <a:pathLst>
                <a:path w="3655401" h="406400">
                  <a:moveTo>
                    <a:pt x="3452201" y="0"/>
                  </a:moveTo>
                  <a:cubicBezTo>
                    <a:pt x="3564425" y="0"/>
                    <a:pt x="3655401" y="90976"/>
                    <a:pt x="3655401" y="203200"/>
                  </a:cubicBezTo>
                  <a:cubicBezTo>
                    <a:pt x="3655401" y="315424"/>
                    <a:pt x="3564425" y="406400"/>
                    <a:pt x="345220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655401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233941" y="1477515"/>
            <a:ext cx="7331970" cy="73319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09242" y="1028700"/>
            <a:ext cx="1564929" cy="156492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597428" y="2737505"/>
            <a:ext cx="7047195" cy="4984289"/>
          </a:xfrm>
          <a:custGeom>
            <a:avLst/>
            <a:gdLst/>
            <a:ahLst/>
            <a:cxnLst/>
            <a:rect l="l" t="t" r="r" b="b"/>
            <a:pathLst>
              <a:path w="7047195" h="4984289">
                <a:moveTo>
                  <a:pt x="0" y="0"/>
                </a:moveTo>
                <a:lnTo>
                  <a:pt x="7047195" y="0"/>
                </a:lnTo>
                <a:lnTo>
                  <a:pt x="7047195" y="4984289"/>
                </a:lnTo>
                <a:lnTo>
                  <a:pt x="0" y="4984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AutoShape 20"/>
          <p:cNvSpPr/>
          <p:nvPr/>
        </p:nvSpPr>
        <p:spPr>
          <a:xfrm flipV="1">
            <a:off x="1028700" y="8033618"/>
            <a:ext cx="1134380" cy="0"/>
          </a:xfrm>
          <a:prstGeom prst="line">
            <a:avLst/>
          </a:prstGeom>
          <a:ln w="9525" cap="flat">
            <a:solidFill>
              <a:srgbClr val="091E6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028700" y="2144313"/>
            <a:ext cx="6625265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Business Understanding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5346" y="4382878"/>
            <a:ext cx="7865205" cy="3174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Pasar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mobil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bekas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berkembang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pesat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di Arab Saudi.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Tujuan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Memprediksi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mobil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bekas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akurat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Manfaat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Penjual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pembeli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mendapatkan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wajar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dan optimal.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Kriteria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Sukses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Model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akurat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(R²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tinggi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, RMSE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rendah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), insight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Kendala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Variasi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harga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faktor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eksternal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en-US" sz="2000" dirty="0" err="1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subjektif</a:t>
            </a:r>
            <a:r>
              <a:rPr lang="en-US" sz="2000" dirty="0">
                <a:solidFill>
                  <a:srgbClr val="03104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34757" y="-3634757"/>
            <a:ext cx="7269514" cy="72695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44124" y="1835156"/>
            <a:ext cx="1051671" cy="10516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702773" y="1905789"/>
            <a:ext cx="855652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Understanding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1432" y="4152900"/>
            <a:ext cx="5917968" cy="2251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Dataset: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data_saudi_used_cars.csv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syarah.com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Fitur: Year, Mileage,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Engine_Size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Make, Type, Options, Price.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outliers, skewed distribution pada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63319A-53E9-471A-857A-D6E1B5F9E2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3151256"/>
            <a:ext cx="10497740" cy="53358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34757" y="-3634757"/>
            <a:ext cx="7269514" cy="72695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44124" y="1835156"/>
            <a:ext cx="1051671" cy="105167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162800" y="1924974"/>
            <a:ext cx="855652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Data Understanding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38F2B468-643E-4E21-9C53-CB30C9B51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252971"/>
              </p:ext>
            </p:extLst>
          </p:nvPr>
        </p:nvGraphicFramePr>
        <p:xfrm>
          <a:off x="1981200" y="3148553"/>
          <a:ext cx="13738128" cy="5660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4532">
                  <a:extLst>
                    <a:ext uri="{9D8B030D-6E8A-4147-A177-3AD203B41FA5}">
                      <a16:colId xmlns:a16="http://schemas.microsoft.com/office/drawing/2014/main" val="1982476433"/>
                    </a:ext>
                  </a:extLst>
                </a:gridCol>
                <a:gridCol w="3434532">
                  <a:extLst>
                    <a:ext uri="{9D8B030D-6E8A-4147-A177-3AD203B41FA5}">
                      <a16:colId xmlns:a16="http://schemas.microsoft.com/office/drawing/2014/main" val="1386790138"/>
                    </a:ext>
                  </a:extLst>
                </a:gridCol>
                <a:gridCol w="3434532">
                  <a:extLst>
                    <a:ext uri="{9D8B030D-6E8A-4147-A177-3AD203B41FA5}">
                      <a16:colId xmlns:a16="http://schemas.microsoft.com/office/drawing/2014/main" val="717145375"/>
                    </a:ext>
                  </a:extLst>
                </a:gridCol>
                <a:gridCol w="3434532">
                  <a:extLst>
                    <a:ext uri="{9D8B030D-6E8A-4147-A177-3AD203B41FA5}">
                      <a16:colId xmlns:a16="http://schemas.microsoft.com/office/drawing/2014/main" val="772287003"/>
                    </a:ext>
                  </a:extLst>
                </a:gridCol>
              </a:tblGrid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Attribute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Data Type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Example Values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427568"/>
                  </a:ext>
                </a:extLst>
              </a:tr>
              <a:tr h="65558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Type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Jenis mobil bekas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Camry, Altima, Corolla, Tucson, Pajero, Mustang, etc.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656195"/>
                  </a:ext>
                </a:extLst>
              </a:tr>
              <a:tr h="65558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Region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Lokasi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mobil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dijual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Riyadh, Jeddah, Dammam, Makkah, etc.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06168"/>
                  </a:ext>
                </a:extLst>
              </a:tr>
              <a:tr h="65558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Make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Merek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produsen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mobil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Toyota, Nissan, Hyundai, Ford, BMW, Kia, etc.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16695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91E69"/>
                          </a:solidFill>
                        </a:rPr>
                        <a:t>Gear_Type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Jenis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transmisi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Manual, Automatic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1177"/>
                  </a:ext>
                </a:extLst>
              </a:tr>
              <a:tr h="655586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091E69"/>
                          </a:solidFill>
                        </a:rPr>
                        <a:t>Origin</a:t>
                      </a:r>
                      <a:endParaRPr lang="en-US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Asal negara mobil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Gulf Arabic, Saudi, Other, Unknown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461199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Options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Tipe kelengkapan fitur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Standard, Semi Full, Full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10517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Year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Tahun pembuatan mobil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1963 – 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451509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091E69"/>
                          </a:solidFill>
                        </a:rPr>
                        <a:t>Engine_Size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Kapasitas mesin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String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1 – 9 (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dalam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liter)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490167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Mileage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Jarak tempuh mobil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Integer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100 – 20,000,000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34731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Negotiable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91E69"/>
                          </a:solidFill>
                        </a:rPr>
                        <a:t>Harga bisa dinego atau tidak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Boolean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True, False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350363"/>
                  </a:ext>
                </a:extLst>
              </a:tr>
              <a:tr h="3798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91E69"/>
                          </a:solidFill>
                        </a:rPr>
                        <a:t>Price</a:t>
                      </a:r>
                      <a:endParaRPr lang="en-US" dirty="0">
                        <a:solidFill>
                          <a:srgbClr val="091E69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Harga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jual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91E69"/>
                          </a:solidFill>
                        </a:rPr>
                        <a:t>mobil</a:t>
                      </a:r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 (SAR)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Float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91E69"/>
                          </a:solidFill>
                        </a:rPr>
                        <a:t>0 – 850,000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1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08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38776" y="6188742"/>
            <a:ext cx="1242226" cy="1242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8211" y="2682431"/>
            <a:ext cx="2245189" cy="2245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428114" y="2682431"/>
            <a:ext cx="6753218" cy="4960546"/>
          </a:xfrm>
          <a:custGeom>
            <a:avLst/>
            <a:gdLst/>
            <a:ahLst/>
            <a:cxnLst/>
            <a:rect l="l" t="t" r="r" b="b"/>
            <a:pathLst>
              <a:path w="6753218" h="4960546">
                <a:moveTo>
                  <a:pt x="0" y="0"/>
                </a:moveTo>
                <a:lnTo>
                  <a:pt x="6753218" y="0"/>
                </a:lnTo>
                <a:lnTo>
                  <a:pt x="6753218" y="4960546"/>
                </a:lnTo>
                <a:lnTo>
                  <a:pt x="0" y="4960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TextBox 18"/>
          <p:cNvSpPr txBox="1"/>
          <p:nvPr/>
        </p:nvSpPr>
        <p:spPr>
          <a:xfrm>
            <a:off x="1028700" y="2568131"/>
            <a:ext cx="6550600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5562886"/>
            <a:ext cx="6915596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dirty="0" err="1"/>
              <a:t>Distribusi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normal (skewed).</a:t>
            </a:r>
          </a:p>
          <a:p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dan </a:t>
            </a:r>
            <a:r>
              <a:rPr lang="en-US" dirty="0" err="1"/>
              <a:t>harga</a:t>
            </a:r>
            <a:r>
              <a:rPr lang="en-US" dirty="0"/>
              <a:t>.</a:t>
            </a:r>
          </a:p>
          <a:p>
            <a:r>
              <a:rPr lang="en-US" dirty="0"/>
              <a:t>Kilometer </a:t>
            </a:r>
            <a:r>
              <a:rPr lang="en-US" dirty="0" err="1"/>
              <a:t>menurunkan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.</a:t>
            </a:r>
          </a:p>
          <a:p>
            <a:r>
              <a:rPr lang="en-US" dirty="0"/>
              <a:t>Fitur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memengaruhi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: Year, Mileage, Engine Size.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662" y="7961189"/>
            <a:ext cx="6884696" cy="68846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3400" y="-4866186"/>
            <a:ext cx="6884696" cy="688469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38776" y="6188742"/>
            <a:ext cx="1242226" cy="1242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8211" y="2682431"/>
            <a:ext cx="2245189" cy="2245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91558" y="683942"/>
            <a:ext cx="9248241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662" y="7961189"/>
            <a:ext cx="6884696" cy="68846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3400" y="-4866186"/>
            <a:ext cx="6884696" cy="688469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1A9A39E-B0E9-456D-A2E2-A248BC8F0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15" y="1859521"/>
            <a:ext cx="5303531" cy="39502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4E584E-93D1-44BA-938E-E81DA8B710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616" y="5979798"/>
            <a:ext cx="5303531" cy="39502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AF1EF0E-B787-4B12-A6C7-51E02CFE6D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73" y="5967793"/>
            <a:ext cx="5303531" cy="398679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68A5A6-7985-4473-9CB3-4699A062C3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72" y="1859521"/>
            <a:ext cx="5303531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22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38776" y="6188742"/>
            <a:ext cx="1242226" cy="1242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8211" y="2682431"/>
            <a:ext cx="2245189" cy="2245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865574" y="559265"/>
            <a:ext cx="9460026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662" y="7961189"/>
            <a:ext cx="6884696" cy="68846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3400" y="-4866186"/>
            <a:ext cx="6884696" cy="688469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D62372B-A7DB-42D2-B210-2D39809E60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7" y="1905647"/>
            <a:ext cx="15535645" cy="77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2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527614" cy="582707"/>
          </a:xfrm>
          <a:custGeom>
            <a:avLst/>
            <a:gdLst/>
            <a:ahLst/>
            <a:cxnLst/>
            <a:rect l="l" t="t" r="r" b="b"/>
            <a:pathLst>
              <a:path w="527614" h="582707">
                <a:moveTo>
                  <a:pt x="0" y="0"/>
                </a:moveTo>
                <a:lnTo>
                  <a:pt x="527614" y="0"/>
                </a:lnTo>
                <a:lnTo>
                  <a:pt x="527614" y="582707"/>
                </a:lnTo>
                <a:lnTo>
                  <a:pt x="0" y="582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6676593" y="1028700"/>
            <a:ext cx="582707" cy="582707"/>
            <a:chOff x="0" y="0"/>
            <a:chExt cx="4064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203200" y="0"/>
                  </a:moveTo>
                  <a:cubicBezTo>
                    <a:pt x="315424" y="0"/>
                    <a:pt x="406400" y="90976"/>
                    <a:pt x="406400" y="203200"/>
                  </a:cubicBezTo>
                  <a:cubicBezTo>
                    <a:pt x="406400" y="315424"/>
                    <a:pt x="315424" y="406400"/>
                    <a:pt x="2032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64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29946" y="8675593"/>
            <a:ext cx="1229354" cy="582707"/>
            <a:chOff x="0" y="0"/>
            <a:chExt cx="857395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7394" cy="406400"/>
            </a:xfrm>
            <a:custGeom>
              <a:avLst/>
              <a:gdLst/>
              <a:ahLst/>
              <a:cxnLst/>
              <a:rect l="l" t="t" r="r" b="b"/>
              <a:pathLst>
                <a:path w="857394" h="406400">
                  <a:moveTo>
                    <a:pt x="654195" y="0"/>
                  </a:moveTo>
                  <a:cubicBezTo>
                    <a:pt x="766419" y="0"/>
                    <a:pt x="857394" y="90976"/>
                    <a:pt x="857394" y="203200"/>
                  </a:cubicBezTo>
                  <a:cubicBezTo>
                    <a:pt x="857394" y="315424"/>
                    <a:pt x="766419" y="406400"/>
                    <a:pt x="65419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1E69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5739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74520" y="8809485"/>
            <a:ext cx="740205" cy="314924"/>
          </a:xfrm>
          <a:custGeom>
            <a:avLst/>
            <a:gdLst/>
            <a:ahLst/>
            <a:cxnLst/>
            <a:rect l="l" t="t" r="r" b="b"/>
            <a:pathLst>
              <a:path w="740205" h="314924">
                <a:moveTo>
                  <a:pt x="0" y="0"/>
                </a:moveTo>
                <a:lnTo>
                  <a:pt x="740205" y="0"/>
                </a:lnTo>
                <a:lnTo>
                  <a:pt x="740205" y="314923"/>
                </a:lnTo>
                <a:lnTo>
                  <a:pt x="0" y="314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38776" y="6188742"/>
            <a:ext cx="1242226" cy="124222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08211" y="2682431"/>
            <a:ext cx="2245189" cy="224518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867613" y="501036"/>
            <a:ext cx="6550600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699" b="1" dirty="0">
                <a:solidFill>
                  <a:srgbClr val="091E69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54561" y="1121923"/>
            <a:ext cx="426771" cy="46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5"/>
              </a:lnSpc>
            </a:pPr>
            <a:r>
              <a:rPr lang="en-US" sz="2696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662" y="7961189"/>
            <a:ext cx="6884696" cy="688469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353400" y="-4866186"/>
            <a:ext cx="6884696" cy="688469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D0D3">
                <a:alpha val="4470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8CDEEC9-7B9F-44F1-87C9-CA122EDFA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57" y="2395833"/>
            <a:ext cx="10675943" cy="76068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6CF687-C838-4F27-BCC9-D1ED541C025E}"/>
              </a:ext>
            </a:extLst>
          </p:cNvPr>
          <p:cNvSpPr txBox="1"/>
          <p:nvPr/>
        </p:nvSpPr>
        <p:spPr>
          <a:xfrm>
            <a:off x="11184789" y="3299502"/>
            <a:ext cx="618881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Kesimpulan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Hampir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numerik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**outlier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signifikan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**,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terutama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`Mileage` dan `Price`.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Boxplot sangat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mendeteksi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nilai-nilai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ekstrem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memvalidasi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distribusi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terlihat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pada histogram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pembersihan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- Filtering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transformasi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outlier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ekstrem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34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1011</Words>
  <Application>Microsoft Office PowerPoint</Application>
  <PresentationFormat>Custom</PresentationFormat>
  <Paragraphs>176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Arial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Blue Illustration Technology Class Project Presentation</dc:title>
  <cp:lastModifiedBy>Kevin Rantung</cp:lastModifiedBy>
  <cp:revision>16</cp:revision>
  <dcterms:created xsi:type="dcterms:W3CDTF">2006-08-16T00:00:00Z</dcterms:created>
  <dcterms:modified xsi:type="dcterms:W3CDTF">2025-05-20T05:56:32Z</dcterms:modified>
  <dc:identifier>DAGn6LidUHI</dc:identifier>
</cp:coreProperties>
</file>